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0" r:id="rId4"/>
    <p:sldId id="282" r:id="rId5"/>
    <p:sldId id="301" r:id="rId6"/>
    <p:sldId id="269" r:id="rId7"/>
    <p:sldId id="268" r:id="rId8"/>
    <p:sldId id="302" r:id="rId9"/>
    <p:sldId id="303" r:id="rId10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ðal stíll 2 - Áhersla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414D1EA7-E2DE-4B60-AD1A-58586BD86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81DCAB2F-83A6-47F9-8493-7C0085D71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122E9874-9F93-45D5-8C68-C2B4599F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EA96D64E-AE1C-447E-8CBE-D6097F6D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E81EB39A-A804-44C8-9127-01A69B5E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37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E3C03BC7-6A3F-42CF-97DD-53D29CC9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4D90C496-9A15-4638-B5F4-B26359E0E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5771B686-168D-454E-B742-D3F4EC65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B8458602-2DA4-4544-AEFE-CF74FDD2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078C58F6-A563-409E-97A3-6D3B9F17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7577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>
            <a:extLst>
              <a:ext uri="{FF2B5EF4-FFF2-40B4-BE49-F238E27FC236}">
                <a16:creationId xmlns:a16="http://schemas.microsoft.com/office/drawing/2014/main" id="{B8382284-9C4D-4067-A549-90A78B9B8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46E35373-8EC5-4594-83D7-F040B57FF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B90DB694-7E55-4A1E-973A-7696C636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1613585-1D32-41C8-8EF1-8A760E4A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12925AE3-0E5E-43F6-9D3D-0057E978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339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8788467-B54F-4DCB-894D-C10E35AC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0AB94472-AE5B-4559-8999-D94CBE328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2FB724EB-3FD9-471E-ABCF-A778C2F4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95F5862F-08F2-4EFB-8607-8A4C3EDE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DC75C5FA-6735-4762-8C19-4B54F801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1457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7DAEFA19-E723-4398-A5A4-C9E50A11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1AE33D95-3FC3-43E4-8B77-7CDABB761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52517400-86EA-422E-B3F1-EA98931F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9ECF747-133F-42FA-90D6-CBC9953D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54E4642E-0021-44BE-A18C-EEE8E65B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8445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5909B8A3-6C14-4778-8005-D851F5E8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439240E-5454-4AF0-8BC6-A8FAC825E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3F8FBA28-AF5F-4222-8F10-2B3E678B8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F9B443C9-B098-4E7E-8558-81216615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E21540CC-5D2C-4A0D-951E-B335F367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B2F0643C-D7EA-4075-84C0-A3DF6E9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5093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7EC6A7B-07BE-477A-A689-B5AF34D5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463B3524-7B32-4477-B9A5-4BACA1E5B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DAEB2AE6-1501-4818-991A-DE70DE566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F726A916-1CB6-47DD-ABE3-14C7BF2AC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3741BBC1-0D56-4AE1-B5AE-566EB9355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7" name="Dagsetningarstaðgengill 6">
            <a:extLst>
              <a:ext uri="{FF2B5EF4-FFF2-40B4-BE49-F238E27FC236}">
                <a16:creationId xmlns:a16="http://schemas.microsoft.com/office/drawing/2014/main" id="{FBF27C62-E5B8-4D66-86C0-2F4F07D1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8" name="Síðufótarstaðgengill 7">
            <a:extLst>
              <a:ext uri="{FF2B5EF4-FFF2-40B4-BE49-F238E27FC236}">
                <a16:creationId xmlns:a16="http://schemas.microsoft.com/office/drawing/2014/main" id="{84CB5E9D-805F-4C99-9D85-9AFA23DC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>
            <a:extLst>
              <a:ext uri="{FF2B5EF4-FFF2-40B4-BE49-F238E27FC236}">
                <a16:creationId xmlns:a16="http://schemas.microsoft.com/office/drawing/2014/main" id="{C280E821-C4E3-45EE-8111-B5CF5329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696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4883A5BF-7F02-4884-9B89-F2851A1E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548ECA5A-2DA4-4BC3-939D-2BCC26A0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0658075B-5320-40FB-A67C-D97AEC92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288BDE86-7211-4D56-B6E0-2689E17F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3024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D35478E8-1678-4CB2-BE5D-F1D73EFD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A6F9A203-9C51-4C00-B055-A4931BA3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E5F7526A-906D-4004-A85A-1C754E9E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5891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7563104-2747-4047-9D14-16DE438C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678D5FBC-A3CE-470B-8978-25BA1195F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DFACA074-8F3E-41A0-9417-BBC469450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253987F4-39E9-4032-B2BB-62E0754F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AE3CFB3B-0CE0-4069-9A04-45899E29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4446DF58-8EAD-408D-A77D-B186AFCF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256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E9F65826-1739-4BB1-8CA4-C08E6CA8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myndar 2">
            <a:extLst>
              <a:ext uri="{FF2B5EF4-FFF2-40B4-BE49-F238E27FC236}">
                <a16:creationId xmlns:a16="http://schemas.microsoft.com/office/drawing/2014/main" id="{E19E6344-3F37-4122-BC21-3B02F562F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4871430E-79E6-4CD6-B7EA-26318D6D9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43316D23-5253-4D50-84B9-685AF939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D3B261E5-DA16-4A65-AA28-5AA933F6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FEF2CFDA-0DF5-4C71-A137-BF663496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983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>
            <a:extLst>
              <a:ext uri="{FF2B5EF4-FFF2-40B4-BE49-F238E27FC236}">
                <a16:creationId xmlns:a16="http://schemas.microsoft.com/office/drawing/2014/main" id="{B2181FF4-60A2-4027-95DB-EDA576D8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CBD9A0B6-DF0D-4FB7-A8E2-76680DE6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7581456D-BFEE-4225-A203-1E060B6A4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9AE3-E60F-427E-A0D4-2AD940CFC2A0}" type="datetimeFigureOut">
              <a:rPr lang="is-IS" smtClean="0"/>
              <a:t>8.10.2025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8B35C726-7DB4-4CB2-A51E-05DBDD919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49C08388-CE1B-4803-B832-42A571057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4032-0807-4FD1-A0A1-A54EE62DB1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05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A447F18-4DE7-0379-7D62-8379EC9B5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156" b="2636"/>
          <a:stretch/>
        </p:blipFill>
        <p:spPr>
          <a:xfrm>
            <a:off x="128585" y="115194"/>
            <a:ext cx="11934817" cy="6627613"/>
          </a:xfrm>
          <a:prstGeom prst="rect">
            <a:avLst/>
          </a:prstGeom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00027B87-FEC5-4C62-BCF9-38B90104D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is-IS" sz="5000">
                <a:solidFill>
                  <a:schemeClr val="bg1"/>
                </a:solidFill>
              </a:rPr>
              <a:t>Skólaráð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337919BA-44A5-4ECB-8BFC-664A2662C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is-IS" sz="2000" dirty="0">
                <a:solidFill>
                  <a:schemeClr val="bg1"/>
                </a:solidFill>
              </a:rPr>
              <a:t>08. Október 2025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6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B097F18B-246D-4145-9CFA-18B9E8A4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Starfsáætlun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Húsaskóla 2025-2026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870B42AE-F28B-3FBD-B8C4-27D5BD6F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635" y="0"/>
            <a:ext cx="5133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0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1DFBF7C7-A148-4E23-B809-44ECEFC2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is-IS" sz="2800" b="1">
                <a:solidFill>
                  <a:schemeClr val="bg1"/>
                </a:solidFill>
              </a:rPr>
              <a:t>Viðmununarstundarskrá yngsta stig</a:t>
            </a:r>
            <a:br>
              <a:rPr lang="is-IS" sz="2800">
                <a:solidFill>
                  <a:schemeClr val="bg1"/>
                </a:solidFill>
              </a:rPr>
            </a:br>
            <a:endParaRPr lang="is-IS" sz="280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4321FC8B-220B-4CED-94C3-03F882D9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endParaRPr lang="is-IS" sz="1900"/>
          </a:p>
          <a:p>
            <a:r>
              <a:rPr lang="is-IS" sz="1900"/>
              <a:t>Íslenska -7 tímar</a:t>
            </a:r>
          </a:p>
          <a:p>
            <a:r>
              <a:rPr lang="is-IS" sz="1900"/>
              <a:t>Stærðfræði -5 tímar</a:t>
            </a:r>
          </a:p>
          <a:p>
            <a:r>
              <a:rPr lang="is-IS" sz="1900"/>
              <a:t>Erlend tungumál – 0,5 tímar</a:t>
            </a:r>
          </a:p>
          <a:p>
            <a:r>
              <a:rPr lang="is-IS" sz="1900"/>
              <a:t>List- og verkgreinar -5,6 tímar</a:t>
            </a:r>
          </a:p>
          <a:p>
            <a:r>
              <a:rPr lang="is-IS" sz="1900"/>
              <a:t>Náttúrufræði -2,6 tímar</a:t>
            </a:r>
          </a:p>
          <a:p>
            <a:r>
              <a:rPr lang="is-IS" sz="1900"/>
              <a:t>Samfélagsgreinar -3,6 tímar</a:t>
            </a:r>
          </a:p>
          <a:p>
            <a:r>
              <a:rPr lang="is-IS" sz="1900"/>
              <a:t>Íþróttir -3 tímar</a:t>
            </a:r>
          </a:p>
          <a:p>
            <a:r>
              <a:rPr lang="is-IS" sz="1900"/>
              <a:t>Upplýsinga- og tæknimennt – 0,75 tímar</a:t>
            </a:r>
          </a:p>
          <a:p>
            <a:r>
              <a:rPr lang="is-IS" sz="1900"/>
              <a:t>Val -1,9 tímar</a:t>
            </a:r>
          </a:p>
          <a:p>
            <a:endParaRPr lang="is-IS" sz="1900"/>
          </a:p>
          <a:p>
            <a:endParaRPr lang="is-IS" sz="1900"/>
          </a:p>
        </p:txBody>
      </p:sp>
    </p:spTree>
    <p:extLst>
      <p:ext uri="{BB962C8B-B14F-4D97-AF65-F5344CB8AC3E}">
        <p14:creationId xmlns:p14="http://schemas.microsoft.com/office/powerpoint/2010/main" val="245590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1DFBF7C7-A148-4E23-B809-44ECEFC2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is-IS" sz="2800" b="1">
                <a:solidFill>
                  <a:schemeClr val="bg1"/>
                </a:solidFill>
              </a:rPr>
              <a:t>Viðmununarstundarskrá miðstig</a:t>
            </a:r>
            <a:br>
              <a:rPr lang="is-IS" sz="2800">
                <a:solidFill>
                  <a:schemeClr val="bg1"/>
                </a:solidFill>
              </a:rPr>
            </a:br>
            <a:endParaRPr lang="is-IS" sz="280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4321FC8B-220B-4CED-94C3-03F882D9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endParaRPr lang="is-IS" sz="1900"/>
          </a:p>
          <a:p>
            <a:r>
              <a:rPr lang="is-IS" sz="1900"/>
              <a:t>Íslenska -5,7 tímar</a:t>
            </a:r>
          </a:p>
          <a:p>
            <a:r>
              <a:rPr lang="is-IS" sz="1900"/>
              <a:t>Stærðfræði -5 tímar</a:t>
            </a:r>
          </a:p>
          <a:p>
            <a:r>
              <a:rPr lang="is-IS" sz="1900"/>
              <a:t>Erlend tungumál – 3,8 tímar</a:t>
            </a:r>
          </a:p>
          <a:p>
            <a:r>
              <a:rPr lang="is-IS" sz="1900"/>
              <a:t>List- og verkgreinar -7 tímar</a:t>
            </a:r>
          </a:p>
          <a:p>
            <a:r>
              <a:rPr lang="is-IS" sz="1900"/>
              <a:t>Náttúrufræði -3 tímar</a:t>
            </a:r>
          </a:p>
          <a:p>
            <a:r>
              <a:rPr lang="is-IS" sz="1900"/>
              <a:t>Samfélagsgreinar -5 tímar</a:t>
            </a:r>
          </a:p>
          <a:p>
            <a:r>
              <a:rPr lang="is-IS" sz="1900"/>
              <a:t>Íþróttir -3 tímar</a:t>
            </a:r>
          </a:p>
          <a:p>
            <a:r>
              <a:rPr lang="is-IS" sz="1900"/>
              <a:t>Upplýsinga- og tæknimennt – 1,3 tímar</a:t>
            </a:r>
          </a:p>
          <a:p>
            <a:r>
              <a:rPr lang="is-IS" sz="1900"/>
              <a:t>Val – 1,3 tímar</a:t>
            </a:r>
          </a:p>
          <a:p>
            <a:endParaRPr lang="is-IS" sz="1900"/>
          </a:p>
          <a:p>
            <a:endParaRPr lang="is-IS" sz="1900"/>
          </a:p>
        </p:txBody>
      </p:sp>
    </p:spTree>
    <p:extLst>
      <p:ext uri="{BB962C8B-B14F-4D97-AF65-F5344CB8AC3E}">
        <p14:creationId xmlns:p14="http://schemas.microsoft.com/office/powerpoint/2010/main" val="14794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C85A78CD-3D66-9807-A398-93820584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is-IS" sz="4000">
                <a:solidFill>
                  <a:schemeClr val="bg1"/>
                </a:solidFill>
              </a:rPr>
              <a:t>Skólanámsskrá - kennsluáætlanir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DA76A834-1BA9-57F5-9B19-D8121F6B8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is-IS" sz="2400" dirty="0"/>
              <a:t>Vinnum með hæfniviðmið</a:t>
            </a:r>
          </a:p>
          <a:p>
            <a:r>
              <a:rPr lang="is-IS" sz="2400" dirty="0"/>
              <a:t>Setjum okkur námsmarkmið (viðmið um árangur)</a:t>
            </a:r>
          </a:p>
          <a:p>
            <a:r>
              <a:rPr lang="is-IS" sz="2400" dirty="0"/>
              <a:t>Metum matsviðmið  </a:t>
            </a:r>
          </a:p>
          <a:p>
            <a:r>
              <a:rPr lang="is-IS" sz="2400" dirty="0"/>
              <a:t>Vinna er í gangi með </a:t>
            </a:r>
            <a:r>
              <a:rPr lang="is-IS" sz="2400" dirty="0" err="1"/>
              <a:t>Mentorinn</a:t>
            </a:r>
            <a:r>
              <a:rPr lang="is-IS" sz="2400" dirty="0"/>
              <a:t> –</a:t>
            </a:r>
          </a:p>
          <a:p>
            <a:pPr lvl="1"/>
            <a:r>
              <a:rPr lang="is-IS" sz="2000" dirty="0"/>
              <a:t>Námsmarkmiðin tengjast hæfniviðmiðunum og síðan metum við matsviðmið</a:t>
            </a:r>
          </a:p>
          <a:p>
            <a:r>
              <a:rPr lang="is-IS" sz="2400" dirty="0"/>
              <a:t>Bæði skólanámskrá og kennsluáætlanir koma inn á heimasíðu skólans þegar við erum </a:t>
            </a:r>
            <a:r>
              <a:rPr lang="is-IS" sz="2400" dirty="0" err="1"/>
              <a:t>kmin</a:t>
            </a:r>
            <a:r>
              <a:rPr lang="is-IS" sz="2400" dirty="0"/>
              <a:t> með niðurstöðu um hvernig við ætlum að koma námsmati frá okkur</a:t>
            </a:r>
          </a:p>
          <a:p>
            <a:pPr marL="0" indent="0">
              <a:buNone/>
            </a:pP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17610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B097F18B-246D-4145-9CFA-18B9E8A4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Niðurstöður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læsisprófa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maí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2025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2928C74B-6CB8-A6AD-636F-B13E27F3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18" y="2135596"/>
            <a:ext cx="8585734" cy="4078937"/>
          </a:xfrm>
          <a:prstGeom prst="rect">
            <a:avLst/>
          </a:prstGeom>
        </p:spPr>
      </p:pic>
      <p:pic>
        <p:nvPicPr>
          <p:cNvPr id="9" name="Mynd 8">
            <a:extLst>
              <a:ext uri="{FF2B5EF4-FFF2-40B4-BE49-F238E27FC236}">
                <a16:creationId xmlns:a16="http://schemas.microsoft.com/office/drawing/2014/main" id="{E0FC5FD5-09A9-7A37-D5BE-20218B144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37" y="255434"/>
            <a:ext cx="7618637" cy="37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B097F18B-246D-4145-9CFA-18B9E8A4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Meðaltal lesinna orða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77277541-D82E-410A-B5F9-074913EF6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915" y="1414097"/>
            <a:ext cx="824860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0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B097F18B-246D-4145-9CFA-18B9E8A4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Niðurstöður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læsisprófa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sept. 2025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Mynd 8">
            <a:extLst>
              <a:ext uri="{FF2B5EF4-FFF2-40B4-BE49-F238E27FC236}">
                <a16:creationId xmlns:a16="http://schemas.microsoft.com/office/drawing/2014/main" id="{A29A634A-28CE-93C4-2E1B-49B56275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44" y="2044229"/>
            <a:ext cx="8583912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6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B097F18B-246D-4145-9CFA-18B9E8A4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Meðaltal lesinna orða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Mynd 8">
            <a:extLst>
              <a:ext uri="{FF2B5EF4-FFF2-40B4-BE49-F238E27FC236}">
                <a16:creationId xmlns:a16="http://schemas.microsoft.com/office/drawing/2014/main" id="{1F8CA640-A205-F7AE-D104-8F5CA21BD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68" y="1529303"/>
            <a:ext cx="7519335" cy="38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7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173</Words>
  <Application>Microsoft Office PowerPoint</Application>
  <PresentationFormat>Víðskjár</PresentationFormat>
  <Paragraphs>36</Paragraphs>
  <Slides>9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Office-þema</vt:lpstr>
      <vt:lpstr>Skólaráð</vt:lpstr>
      <vt:lpstr>Starfsáætlun Húsaskóla 2025-2026  </vt:lpstr>
      <vt:lpstr>Viðmununarstundarskrá yngsta stig </vt:lpstr>
      <vt:lpstr>Viðmununarstundarskrá miðstig </vt:lpstr>
      <vt:lpstr>Skólanámsskrá - kennsluáætlanir</vt:lpstr>
      <vt:lpstr>Niðurstöður læsisprófa maí 2025 </vt:lpstr>
      <vt:lpstr>Meðaltal lesinna orða </vt:lpstr>
      <vt:lpstr>Niðurstöður læsisprófa sept. 2025 </vt:lpstr>
      <vt:lpstr>Meðaltal lesinna orða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Skólaráð veturinn</dc:title>
  <dc:creator>Katrín Cýrusdóttir</dc:creator>
  <cp:lastModifiedBy>Katrín Cýrusdóttir</cp:lastModifiedBy>
  <cp:revision>10</cp:revision>
  <dcterms:created xsi:type="dcterms:W3CDTF">2020-11-26T08:02:35Z</dcterms:created>
  <dcterms:modified xsi:type="dcterms:W3CDTF">2025-10-08T13:49:19Z</dcterms:modified>
</cp:coreProperties>
</file>